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8" r:id="rId2"/>
    <p:sldId id="486" r:id="rId3"/>
    <p:sldId id="507" r:id="rId4"/>
    <p:sldId id="532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33" r:id="rId16"/>
    <p:sldId id="261" r:id="rId17"/>
    <p:sldId id="272" r:id="rId18"/>
    <p:sldId id="519" r:id="rId19"/>
    <p:sldId id="520" r:id="rId20"/>
    <p:sldId id="521" r:id="rId21"/>
    <p:sldId id="522" r:id="rId22"/>
    <p:sldId id="523" r:id="rId23"/>
    <p:sldId id="524" r:id="rId24"/>
    <p:sldId id="526" r:id="rId25"/>
    <p:sldId id="527" r:id="rId26"/>
    <p:sldId id="528" r:id="rId27"/>
    <p:sldId id="529" r:id="rId28"/>
    <p:sldId id="530" r:id="rId29"/>
    <p:sldId id="531" r:id="rId30"/>
    <p:sldId id="534" r:id="rId31"/>
    <p:sldId id="535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296" r:id="rId41"/>
    <p:sldId id="545" r:id="rId42"/>
    <p:sldId id="546" r:id="rId43"/>
    <p:sldId id="548" r:id="rId44"/>
    <p:sldId id="547" r:id="rId45"/>
    <p:sldId id="549" r:id="rId46"/>
    <p:sldId id="550" r:id="rId47"/>
    <p:sldId id="552" r:id="rId48"/>
    <p:sldId id="551" r:id="rId49"/>
    <p:sldId id="553" r:id="rId50"/>
    <p:sldId id="554" r:id="rId51"/>
    <p:sldId id="555" r:id="rId52"/>
    <p:sldId id="556" r:id="rId53"/>
    <p:sldId id="557" r:id="rId54"/>
    <p:sldId id="558" r:id="rId55"/>
    <p:sldId id="559" r:id="rId56"/>
    <p:sldId id="560" r:id="rId57"/>
    <p:sldId id="561" r:id="rId58"/>
    <p:sldId id="562" r:id="rId59"/>
    <p:sldId id="563" r:id="rId60"/>
    <p:sldId id="572" r:id="rId61"/>
    <p:sldId id="565" r:id="rId62"/>
    <p:sldId id="616" r:id="rId63"/>
    <p:sldId id="617" r:id="rId64"/>
    <p:sldId id="624" r:id="rId65"/>
    <p:sldId id="631" r:id="rId66"/>
    <p:sldId id="618" r:id="rId67"/>
    <p:sldId id="619" r:id="rId68"/>
    <p:sldId id="566" r:id="rId69"/>
    <p:sldId id="567" r:id="rId70"/>
    <p:sldId id="568" r:id="rId71"/>
    <p:sldId id="569" r:id="rId72"/>
    <p:sldId id="570" r:id="rId73"/>
    <p:sldId id="571" r:id="rId74"/>
    <p:sldId id="331" r:id="rId75"/>
    <p:sldId id="332" r:id="rId76"/>
    <p:sldId id="573" r:id="rId77"/>
    <p:sldId id="574" r:id="rId78"/>
    <p:sldId id="335" r:id="rId79"/>
    <p:sldId id="336" r:id="rId80"/>
    <p:sldId id="576" r:id="rId81"/>
    <p:sldId id="577" r:id="rId82"/>
    <p:sldId id="578" r:id="rId83"/>
    <p:sldId id="579" r:id="rId84"/>
    <p:sldId id="580" r:id="rId85"/>
    <p:sldId id="581" r:id="rId86"/>
    <p:sldId id="582" r:id="rId87"/>
    <p:sldId id="583" r:id="rId88"/>
    <p:sldId id="584" r:id="rId89"/>
    <p:sldId id="585" r:id="rId90"/>
    <p:sldId id="586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96" r:id="rId101"/>
    <p:sldId id="597" r:id="rId102"/>
    <p:sldId id="598" r:id="rId103"/>
    <p:sldId id="606" r:id="rId104"/>
    <p:sldId id="605" r:id="rId105"/>
    <p:sldId id="604" r:id="rId106"/>
    <p:sldId id="607" r:id="rId107"/>
    <p:sldId id="600" r:id="rId108"/>
    <p:sldId id="364" r:id="rId109"/>
    <p:sldId id="599" r:id="rId110"/>
    <p:sldId id="366" r:id="rId111"/>
    <p:sldId id="371" r:id="rId112"/>
    <p:sldId id="636" r:id="rId113"/>
    <p:sldId id="369" r:id="rId114"/>
    <p:sldId id="370" r:id="rId115"/>
    <p:sldId id="608" r:id="rId116"/>
    <p:sldId id="372" r:id="rId117"/>
    <p:sldId id="373" r:id="rId118"/>
    <p:sldId id="374" r:id="rId119"/>
    <p:sldId id="495" r:id="rId120"/>
    <p:sldId id="376" r:id="rId121"/>
    <p:sldId id="493" r:id="rId122"/>
    <p:sldId id="626" r:id="rId123"/>
    <p:sldId id="377" r:id="rId124"/>
    <p:sldId id="639" r:id="rId125"/>
    <p:sldId id="378" r:id="rId126"/>
    <p:sldId id="498" r:id="rId127"/>
    <p:sldId id="375" r:id="rId128"/>
    <p:sldId id="644" r:id="rId129"/>
    <p:sldId id="640" r:id="rId130"/>
    <p:sldId id="645" r:id="rId131"/>
    <p:sldId id="646" r:id="rId132"/>
    <p:sldId id="379" r:id="rId133"/>
    <p:sldId id="653" r:id="rId134"/>
    <p:sldId id="652" r:id="rId135"/>
    <p:sldId id="654" r:id="rId136"/>
    <p:sldId id="657" r:id="rId137"/>
    <p:sldId id="647" r:id="rId138"/>
    <p:sldId id="381" r:id="rId139"/>
    <p:sldId id="609" r:id="rId140"/>
    <p:sldId id="610" r:id="rId141"/>
    <p:sldId id="431" r:id="rId142"/>
    <p:sldId id="383" r:id="rId143"/>
    <p:sldId id="385" r:id="rId144"/>
    <p:sldId id="386" r:id="rId145"/>
    <p:sldId id="387" r:id="rId146"/>
    <p:sldId id="501" r:id="rId147"/>
    <p:sldId id="662" r:id="rId148"/>
    <p:sldId id="388" r:id="rId149"/>
    <p:sldId id="389" r:id="rId150"/>
    <p:sldId id="390" r:id="rId151"/>
    <p:sldId id="656" r:id="rId152"/>
    <p:sldId id="391" r:id="rId153"/>
    <p:sldId id="392" r:id="rId154"/>
    <p:sldId id="393" r:id="rId155"/>
    <p:sldId id="394" r:id="rId156"/>
    <p:sldId id="395" r:id="rId157"/>
    <p:sldId id="396" r:id="rId158"/>
    <p:sldId id="398" r:id="rId159"/>
    <p:sldId id="400" r:id="rId160"/>
    <p:sldId id="399" r:id="rId161"/>
    <p:sldId id="611" r:id="rId162"/>
    <p:sldId id="435" r:id="rId163"/>
    <p:sldId id="402" r:id="rId164"/>
    <p:sldId id="622" r:id="rId165"/>
    <p:sldId id="623" r:id="rId166"/>
    <p:sldId id="637" r:id="rId167"/>
    <p:sldId id="638" r:id="rId168"/>
    <p:sldId id="403" r:id="rId169"/>
    <p:sldId id="404" r:id="rId170"/>
    <p:sldId id="405" r:id="rId171"/>
    <p:sldId id="406" r:id="rId172"/>
    <p:sldId id="502" r:id="rId173"/>
    <p:sldId id="632" r:id="rId174"/>
    <p:sldId id="633" r:id="rId175"/>
    <p:sldId id="503" r:id="rId176"/>
    <p:sldId id="628" r:id="rId177"/>
    <p:sldId id="634" r:id="rId178"/>
    <p:sldId id="407" r:id="rId179"/>
    <p:sldId id="408" r:id="rId180"/>
    <p:sldId id="658" r:id="rId181"/>
    <p:sldId id="432" r:id="rId182"/>
    <p:sldId id="440" r:id="rId183"/>
    <p:sldId id="621" r:id="rId184"/>
    <p:sldId id="480" r:id="rId185"/>
    <p:sldId id="443" r:id="rId186"/>
    <p:sldId id="444" r:id="rId187"/>
    <p:sldId id="455" r:id="rId188"/>
    <p:sldId id="458" r:id="rId189"/>
    <p:sldId id="459" r:id="rId190"/>
    <p:sldId id="660" r:id="rId191"/>
    <p:sldId id="461" r:id="rId192"/>
    <p:sldId id="466" r:id="rId193"/>
    <p:sldId id="659" r:id="rId194"/>
    <p:sldId id="468" r:id="rId195"/>
    <p:sldId id="469" r:id="rId196"/>
    <p:sldId id="470" r:id="rId197"/>
    <p:sldId id="471" r:id="rId198"/>
    <p:sldId id="472" r:id="rId199"/>
    <p:sldId id="620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1" r:id="rId208"/>
    <p:sldId id="612" r:id="rId209"/>
    <p:sldId id="613" r:id="rId210"/>
    <p:sldId id="614" r:id="rId211"/>
    <p:sldId id="615" r:id="rId2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C9"/>
    <a:srgbClr val="88FF08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156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ableStyles" Target="tableStyle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68296" y="2204229"/>
            <a:ext cx="740740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DEBT </a:t>
            </a:r>
            <a:r>
              <a:rPr lang="nb-NO" sz="6000" dirty="0">
                <a:solidFill>
                  <a:srgbClr val="FFFF00"/>
                </a:solidFill>
                <a:latin typeface="Montserrat SemiBold"/>
                <a:cs typeface="Montserrat SemiBold"/>
              </a:rPr>
              <a:t>ISN’T TECHNICAL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4653771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@EINARWH</a:t>
            </a: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85803E-222D-4D0A-8D27-6778E661A702}"/>
              </a:ext>
            </a:extLst>
          </p:cNvPr>
          <p:cNvSpPr txBox="1">
            <a:spLocks/>
          </p:cNvSpPr>
          <p:nvPr/>
        </p:nvSpPr>
        <p:spPr>
          <a:xfrm>
            <a:off x="1549401" y="2786332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A MEME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SUCCESSFUL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995457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1003301" y="1662118"/>
            <a:ext cx="7381468" cy="3245468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latin typeface="Fira Code Retina"/>
                <a:cs typeface="Fira Code Retina"/>
              </a:rPr>
              <a:t>if (</a:t>
            </a:r>
            <a:r>
              <a:rPr lang="en-US" sz="2400" dirty="0" err="1">
                <a:latin typeface="Fira Code Retina"/>
                <a:cs typeface="Fira Code Retina"/>
              </a:rPr>
              <a:t>horse.IsShort</a:t>
            </a:r>
            <a:r>
              <a:rPr lang="en-US" sz="2400" dirty="0">
                <a:latin typeface="Fira Code Retina"/>
                <a:cs typeface="Fira Code Retina"/>
              </a:rPr>
              <a:t> &amp;&amp; </a:t>
            </a:r>
            <a:r>
              <a:rPr lang="en-US" sz="2400" dirty="0" err="1">
                <a:latin typeface="Fira Code Retina"/>
                <a:cs typeface="Fira Code Retina"/>
              </a:rPr>
              <a:t>horse.IsStubborn</a:t>
            </a:r>
            <a:r>
              <a:rPr lang="en-US" sz="2400" dirty="0">
                <a:latin typeface="Fira Code Retina"/>
                <a:cs typeface="Fira Code Retina"/>
              </a:rPr>
              <a:t>) {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tina"/>
                <a:cs typeface="Fira Code Retina"/>
              </a:rPr>
              <a:t>// Logic for the new horse case.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}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else 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{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tina"/>
                <a:cs typeface="Fira Code Retina"/>
              </a:rPr>
              <a:t>// Regular horse code here.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632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27144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Montserrat Black"/>
                <a:cs typeface="Montserrat Black"/>
              </a:rPr>
              <a:t>BUGS!</a:t>
            </a:r>
            <a:endParaRPr lang="nb-NO" sz="8000" dirty="0">
              <a:solidFill>
                <a:srgbClr val="FF00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7576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1003301" y="1662118"/>
            <a:ext cx="7381468" cy="3984131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latin typeface="Fira Code Regular"/>
                <a:cs typeface="Fira Code Regular"/>
              </a:rPr>
              <a:t>if (</a:t>
            </a:r>
            <a:r>
              <a:rPr lang="en-US" sz="2400" dirty="0" err="1">
                <a:latin typeface="Fira Code Regular"/>
                <a:cs typeface="Fira Code Regular"/>
              </a:rPr>
              <a:t>horse.IsShort</a:t>
            </a:r>
            <a:r>
              <a:rPr lang="en-US" sz="2400" dirty="0"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latin typeface="Fira Code Regular"/>
                <a:cs typeface="Fira Code Regular"/>
              </a:rPr>
              <a:t>horse.IsStubborn</a:t>
            </a:r>
            <a:r>
              <a:rPr lang="en-US" sz="2400" dirty="0">
                <a:latin typeface="Fira Code Regular"/>
                <a:cs typeface="Fira Code Regular"/>
              </a:rPr>
              <a:t> &amp;&amp;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latin typeface="Fira Code Regular"/>
                <a:cs typeface="Fira Code Regular"/>
              </a:rPr>
              <a:t>horse.Sound</a:t>
            </a:r>
            <a:r>
              <a:rPr lang="en-US" sz="2400" dirty="0"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latin typeface="Fira Code Regular"/>
                <a:cs typeface="Fira Code Regular"/>
              </a:rPr>
              <a:t>)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{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Logic for the new horse case.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}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else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{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Regular horse code here.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19639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NEW NEW </a:t>
            </a:r>
            <a:r>
              <a:rPr lang="nb-NO" sz="4000" dirty="0">
                <a:latin typeface="Montserrat SemiBold"/>
                <a:cs typeface="Montserrat SemiBold"/>
              </a:rPr>
              <a:t>HORSE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9950"/>
            <a:ext cx="3124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19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22338" y="160137"/>
            <a:ext cx="719726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tserrat SemiBold"/>
                <a:cs typeface="Montserrat SemiBold"/>
              </a:rPr>
              <a:t>THE KIND OF HORSE THAT IS THE OFFSPRING OF A REGULAR HORSE-HORSE </a:t>
            </a: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3600"/>
            <a:ext cx="3124200" cy="25781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0784" y="5171993"/>
            <a:ext cx="872321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dirty="0">
                <a:solidFill>
                  <a:srgbClr val="000000"/>
                </a:solidFill>
                <a:latin typeface="Montserrat SemiBold"/>
                <a:cs typeface="Montserrat SemiBold"/>
              </a:rPr>
              <a:t>AND A SHORT AND STUBBORN HORSE THAT GOES HEE-HAW</a:t>
            </a:r>
          </a:p>
        </p:txBody>
      </p:sp>
    </p:spTree>
    <p:extLst>
      <p:ext uri="{BB962C8B-B14F-4D97-AF65-F5344CB8AC3E}">
        <p14:creationId xmlns:p14="http://schemas.microsoft.com/office/powerpoint/2010/main" val="3304749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625292" y="391302"/>
            <a:ext cx="7842073" cy="6200121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if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 ||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 ||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))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{  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Logic for both the new horse </a:t>
            </a:r>
          </a:p>
          <a:p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    // and the new-new horse!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} else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{  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Really regular horse code here.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718319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27144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Montserrat Black"/>
                <a:cs typeface="Montserrat Black"/>
              </a:rPr>
              <a:t>BUGS!</a:t>
            </a:r>
            <a:endParaRPr lang="nb-NO" sz="8000" dirty="0">
              <a:solidFill>
                <a:srgbClr val="FF00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33920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46901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IS IT THE MOTHER </a:t>
            </a:r>
          </a:p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OR THE FATHER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3600"/>
            <a:ext cx="3124200" cy="2578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7663" y="5040967"/>
            <a:ext cx="89663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4000" dirty="0">
                <a:latin typeface="Montserrat SemiBold"/>
                <a:cs typeface="Montserrat SemiBold"/>
              </a:rPr>
              <a:t>THAT IS STUBBORN AND STRONG AND GOES HEE-HAW?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757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Rectangle 1"/>
          <p:cNvSpPr/>
          <p:nvPr/>
        </p:nvSpPr>
        <p:spPr>
          <a:xfrm>
            <a:off x="0" y="-57014"/>
            <a:ext cx="9420045" cy="69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omp-guy-think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14"/>
            <a:ext cx="9420045" cy="69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91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pic>
        <p:nvPicPr>
          <p:cNvPr id="5" name="Picture 1" descr="zeedonk-pretty-cut-2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324100"/>
            <a:ext cx="3111500" cy="2197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62885" y="777883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NEW NEW NEW </a:t>
            </a:r>
            <a:r>
              <a:rPr lang="nb-NO" sz="4000" dirty="0">
                <a:latin typeface="Montserrat SemiBold"/>
                <a:cs typeface="Montserrat SemiBold"/>
              </a:rPr>
              <a:t>HORSE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56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85803E-222D-4D0A-8D27-6778E661A702}"/>
              </a:ext>
            </a:extLst>
          </p:cNvPr>
          <p:cNvSpPr txBox="1">
            <a:spLocks/>
          </p:cNvSpPr>
          <p:nvPr/>
        </p:nvSpPr>
        <p:spPr>
          <a:xfrm>
            <a:off x="1549401" y="2786332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SURVIVAL OF 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FITTEST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66392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09203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omp-guy-facepal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09203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587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174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WHAT, IF ANYTHING,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IS A ZEBRA?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SJ GOULD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14203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4024" y="634673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GIBT ES LEPORIDEN?</a:t>
            </a:r>
          </a:p>
          <a:p>
            <a:pPr marL="0" indent="0" algn="ctr">
              <a:buNone/>
            </a:pPr>
            <a:r>
              <a:rPr lang="nb-NO" sz="3600" b="1" dirty="0">
                <a:solidFill>
                  <a:srgbClr val="FC00C9"/>
                </a:solidFill>
              </a:rPr>
              <a:t>↓</a:t>
            </a:r>
            <a:endParaRPr lang="nb-NO" sz="3600" dirty="0">
              <a:solidFill>
                <a:srgbClr val="FC00C9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WHAT, IF ANYTHING, IS A RABBIT?</a:t>
            </a:r>
          </a:p>
          <a:p>
            <a:pPr marL="0" indent="0" algn="ctr">
              <a:buNone/>
            </a:pPr>
            <a:r>
              <a:rPr lang="nb-NO" sz="3600" b="1" dirty="0">
                <a:solidFill>
                  <a:srgbClr val="FC00C9"/>
                </a:solidFill>
              </a:rPr>
              <a:t>↓</a:t>
            </a:r>
            <a:b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3600" dirty="0">
                <a:solidFill>
                  <a:srgbClr val="FFFF00"/>
                </a:solidFill>
                <a:latin typeface="Montserrat SemiBold"/>
                <a:cs typeface="Montserrat SemiBold"/>
              </a:rPr>
              <a:t>WHAT, IF ANYTHING, IS A ZEBRA?</a:t>
            </a:r>
          </a:p>
          <a:p>
            <a:pPr marL="0" indent="0" algn="ctr">
              <a:buNone/>
            </a:pPr>
            <a:r>
              <a:rPr lang="nb-NO" sz="3600" b="1" dirty="0">
                <a:solidFill>
                  <a:srgbClr val="FC00C9"/>
                </a:solidFill>
              </a:rPr>
              <a:t>↑</a:t>
            </a:r>
            <a:b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STRIPES DO NOT A ZEBRA MAKE</a:t>
            </a:r>
          </a:p>
          <a:p>
            <a:pPr marL="0" indent="0" algn="ctr">
              <a:buNone/>
            </a:pPr>
            <a:endParaRPr lang="nb-NO" sz="36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65255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A912226A-C6FA-4A8C-BC17-BEC0A9FA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22" y="2114901"/>
            <a:ext cx="6535478" cy="47430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944" y="2786400"/>
            <a:ext cx="672485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THERE IS NO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TRUTH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BE UNCOVERED</a:t>
            </a:r>
          </a:p>
        </p:txBody>
      </p:sp>
    </p:spTree>
    <p:extLst>
      <p:ext uri="{BB962C8B-B14F-4D97-AF65-F5344CB8AC3E}">
        <p14:creationId xmlns:p14="http://schemas.microsoft.com/office/powerpoint/2010/main" val="3790970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THERE ARE MORE OR LESS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USEFUL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58716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85" y="2786400"/>
            <a:ext cx="894753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IS AS MUCH ABOUT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DEFINING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DISCOVERING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31797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31212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STORY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NRK TV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1827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WHAT, IF ANYTHING,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IS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TV SHOW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36484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11" name="Content Placeholder 10" descr="heimeban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41727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ANOTHER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5" name="Content Placeholder 4" descr="innaf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627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2FD6AB-C335-4EDE-AEA9-F1D2CD493271}"/>
              </a:ext>
            </a:extLst>
          </p:cNvPr>
          <p:cNvSpPr txBox="1">
            <a:spLocks/>
          </p:cNvSpPr>
          <p:nvPr/>
        </p:nvSpPr>
        <p:spPr>
          <a:xfrm>
            <a:off x="1657348" y="2515879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GREATEST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EXPLANATION POWER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60052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YET ANOTHER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3" name="Content Placeholder 2" descr="dagsrevye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75158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AND YET ANOTHER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3" name="Content Placeholder 2" descr="lindm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805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TV SHOW?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243F4A03-DAD3-4F55-A34D-E2F0082C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916" y="1600200"/>
            <a:ext cx="3326167" cy="4525963"/>
          </a:xfrm>
        </p:spPr>
      </p:pic>
    </p:spTree>
    <p:extLst>
      <p:ext uri="{BB962C8B-B14F-4D97-AF65-F5344CB8AC3E}">
        <p14:creationId xmlns:p14="http://schemas.microsoft.com/office/powerpoint/2010/main" val="3162435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MANY KINDS OF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TV SHOWS ARE THERE?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2901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02D3E6D-9BE6-4C78-9941-C3775E71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55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WHICH CONCEPTS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SHOULD WE USE?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8100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983" y="2516400"/>
            <a:ext cx="728430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CAN WE ENABLE OURSELVES TO TALK PRECISELY?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77934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13" y="2786400"/>
            <a:ext cx="63317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 WE WANT TO EXPRESS?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20958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EVENTS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49302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887DC00-CC6B-4B85-BB5B-46F243B1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87" y="345000"/>
            <a:ext cx="3196023" cy="1800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5F4ADAA-53F4-40C5-89C5-69E3EB6A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88" y="2393973"/>
            <a:ext cx="3196023" cy="18000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EE0D453-550A-4151-8CA7-B57788F51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86" y="4442946"/>
            <a:ext cx="3196023" cy="180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B11F07-6CCC-4B33-9D19-2014B68D1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5492" y="936127"/>
            <a:ext cx="2746292" cy="61774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14:45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1436-42B9-4044-B94C-8093F58C67B1}"/>
              </a:ext>
            </a:extLst>
          </p:cNvPr>
          <p:cNvSpPr txBox="1">
            <a:spLocks/>
          </p:cNvSpPr>
          <p:nvPr/>
        </p:nvSpPr>
        <p:spPr>
          <a:xfrm>
            <a:off x="6553200" y="936127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PLANNED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232F3A-F6BC-44BB-AB0C-B051C9E965AE}"/>
              </a:ext>
            </a:extLst>
          </p:cNvPr>
          <p:cNvSpPr txBox="1">
            <a:spLocks/>
          </p:cNvSpPr>
          <p:nvPr/>
        </p:nvSpPr>
        <p:spPr>
          <a:xfrm>
            <a:off x="6553200" y="2980723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22E740-1A2F-4E28-820A-F84CB99CFA3E}"/>
              </a:ext>
            </a:extLst>
          </p:cNvPr>
          <p:cNvSpPr txBox="1">
            <a:spLocks/>
          </p:cNvSpPr>
          <p:nvPr/>
        </p:nvSpPr>
        <p:spPr>
          <a:xfrm>
            <a:off x="6512560" y="502532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AFTER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E3CBA0-E290-4F9C-BBC4-4401CDB2F3B9}"/>
              </a:ext>
            </a:extLst>
          </p:cNvPr>
          <p:cNvSpPr txBox="1">
            <a:spLocks/>
          </p:cNvSpPr>
          <p:nvPr/>
        </p:nvSpPr>
        <p:spPr>
          <a:xfrm>
            <a:off x="-155492" y="298510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nb-NO" dirty="0">
                <a:solidFill>
                  <a:srgbClr val="FFFF00"/>
                </a:solidFill>
                <a:latin typeface="Montserrat SemiBold"/>
                <a:cs typeface="Montserrat SemiBold"/>
              </a:rPr>
              <a:t>15:30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F9040A-B4FF-4219-B9B1-5980179A83C9}"/>
              </a:ext>
            </a:extLst>
          </p:cNvPr>
          <p:cNvSpPr txBox="1">
            <a:spLocks/>
          </p:cNvSpPr>
          <p:nvPr/>
        </p:nvSpPr>
        <p:spPr>
          <a:xfrm>
            <a:off x="-155492" y="502532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17:00</a:t>
            </a:r>
          </a:p>
        </p:txBody>
      </p:sp>
    </p:spTree>
    <p:extLst>
      <p:ext uri="{BB962C8B-B14F-4D97-AF65-F5344CB8AC3E}">
        <p14:creationId xmlns:p14="http://schemas.microsoft.com/office/powerpoint/2010/main" val="420717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C0A60-C43A-420B-A1DE-08A9D924C369}"/>
              </a:ext>
            </a:extLst>
          </p:cNvPr>
          <p:cNvSpPr txBox="1">
            <a:spLocks/>
          </p:cNvSpPr>
          <p:nvPr/>
        </p:nvSpPr>
        <p:spPr>
          <a:xfrm>
            <a:off x="1347382" y="2516400"/>
            <a:ext cx="644923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MOST EFFECTIVE AT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REDUCING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COGNITIVE DISSONANCE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22362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LIVE 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BROADCAST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17580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D433EDCC-5C29-4E16-B141-A97207ED1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240"/>
            <a:ext cx="9144000" cy="51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8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13" y="3121200"/>
            <a:ext cx="63317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SO TO SUMMARIZE…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53672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001" y="2786400"/>
            <a:ext cx="798399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CAN WATCH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ON DEMAND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96060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001" y="2786400"/>
            <a:ext cx="798399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CAN WATCH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ON DEMAND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80407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001" y="2786400"/>
            <a:ext cx="798399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CAN WATCH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 err="1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08684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056" y="3120127"/>
            <a:ext cx="67398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LANGUAGE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TERRIBLE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4416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13" y="3121200"/>
            <a:ext cx="63317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HARD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9034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70954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IS HARD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FOR TWO REASONS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5952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1621" y="2053515"/>
            <a:ext cx="709548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#1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STUFF THAT IS MODELLED</a:t>
            </a:r>
          </a:p>
        </p:txBody>
      </p:sp>
    </p:spTree>
    <p:extLst>
      <p:ext uri="{BB962C8B-B14F-4D97-AF65-F5344CB8AC3E}">
        <p14:creationId xmlns:p14="http://schemas.microsoft.com/office/powerpoint/2010/main" val="32529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87DFE6-286B-4C18-A79A-174FCBCECA45}"/>
              </a:ext>
            </a:extLst>
          </p:cNvPr>
          <p:cNvSpPr txBox="1">
            <a:spLocks/>
          </p:cNvSpPr>
          <p:nvPr/>
        </p:nvSpPr>
        <p:spPr>
          <a:xfrm>
            <a:off x="1657348" y="1918644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BEST IDEAS 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VS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IDEAS THAT MAKE US FEEL BEST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33787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6981" y="2053515"/>
            <a:ext cx="709548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#2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THOSE DOING THE MODELLING</a:t>
            </a:r>
          </a:p>
        </p:txBody>
      </p:sp>
    </p:spTree>
    <p:extLst>
      <p:ext uri="{BB962C8B-B14F-4D97-AF65-F5344CB8AC3E}">
        <p14:creationId xmlns:p14="http://schemas.microsoft.com/office/powerpoint/2010/main" val="23768823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5" y="2128625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WHY MODELLING IS HARD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#1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STUFF THAT IS MODELLED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55257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516400"/>
            <a:ext cx="70954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HAS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 INTEREST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IN BEING MODELLED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4662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953" y="2786400"/>
            <a:ext cx="605955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IS NOT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TIDY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ORGANIZED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35666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953" y="2786400"/>
            <a:ext cx="605955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IS NOT EVEN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CONSISTENT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8367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222" y="2516400"/>
            <a:ext cx="717845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MESSY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ORGANIC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, SLIPS AWAY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EVOLVES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95637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022" y="2516400"/>
            <a:ext cx="806677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WE ARE TRYING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IMPOSE STRUCTURE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ON SOMETHING UNSTRUCTURED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34318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194" y="2786400"/>
            <a:ext cx="59839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INNOVATION MEANS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BREAKING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3517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6400"/>
            <a:ext cx="813103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DATA AND REALITY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WILLIAM KENT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3683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78" y="3121200"/>
            <a:ext cx="503224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IDENTITY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WHAT IS ONE THING?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606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623" y="2786400"/>
            <a:ext cx="61247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IS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44344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43" y="3121200"/>
            <a:ext cx="78135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EQUALITY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ARE TWO THINGS EQUAL?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ARE THEY THE SAME THING?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16070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AF6448C-098F-4F21-87B9-09F32E0F5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738BA13-A970-487D-A397-D757A113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590"/>
            <a:ext cx="3784310" cy="2139591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0085EE5-AB72-4A5C-8F62-909B230E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491" y="2362590"/>
            <a:ext cx="3772334" cy="21328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29AA58-311F-4AF1-BDE1-49AC06AC8C40}"/>
              </a:ext>
            </a:extLst>
          </p:cNvPr>
          <p:cNvSpPr txBox="1">
            <a:spLocks/>
          </p:cNvSpPr>
          <p:nvPr/>
        </p:nvSpPr>
        <p:spPr>
          <a:xfrm>
            <a:off x="653853" y="829365"/>
            <a:ext cx="791935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ONE THING?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2245A4-A4B7-4421-BB11-F2AEE728250F}"/>
              </a:ext>
            </a:extLst>
          </p:cNvPr>
          <p:cNvSpPr txBox="1">
            <a:spLocks/>
          </p:cNvSpPr>
          <p:nvPr/>
        </p:nvSpPr>
        <p:spPr>
          <a:xfrm>
            <a:off x="612322" y="5194778"/>
            <a:ext cx="791935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OR TWO?</a:t>
            </a:r>
          </a:p>
        </p:txBody>
      </p:sp>
    </p:spTree>
    <p:extLst>
      <p:ext uri="{BB962C8B-B14F-4D97-AF65-F5344CB8AC3E}">
        <p14:creationId xmlns:p14="http://schemas.microsoft.com/office/powerpoint/2010/main" val="30561380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43" y="3120127"/>
            <a:ext cx="78135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CHANGE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DO TWO THINGS BECOME DISTINCT?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HAS ONE THING BECOME ANOTHER?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08971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26" y="3121200"/>
            <a:ext cx="805174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CATEGORY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WHICH CATEGORY DOES A THING BELONG TO?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CAN A THING CHANGE CATEGORY?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IS IT THE SAME THING IF IT CHANGES CATEGORY?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41355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523" y="2174400"/>
            <a:ext cx="788920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WOMEN, FIRE AND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DANGEROUS THINGS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GEORGE LAKOFF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48769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585" y="2516400"/>
            <a:ext cx="692141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CLASSICAL THEORY OF CATEGORIZATION IS BASED ON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7811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472" y="2516400"/>
            <a:ext cx="790705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CLASSES IN PROGRAMMING LANGUAGES LIKE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SIMULA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C#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21654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174400"/>
            <a:ext cx="70954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NECESSARY AND SUFFICIENT PROPERTIES DETERMINE CATEGORY MEMBERSHIP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7091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194" y="2786400"/>
            <a:ext cx="59839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DOES A BIRD LOOK LIKE?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21159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outhern-rockhopper-penguin_01.ngsversion.149192824856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235" y="-1"/>
            <a:ext cx="11030235" cy="73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7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1" descr="Ward_Cunningham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73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purv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4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pic>
        <p:nvPicPr>
          <p:cNvPr id="3" name="Content Placeholder 2" descr="shoebil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38567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51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SOME MEMBERS OF A CATEGORY ARE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MORE TYPICAL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THAN OTHERS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90577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SPARROW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MORE BIRDY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THAN A PENGUIN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54158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SPARROW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MORE BIRDY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THAN A SHOEBILL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59873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69" y="2786400"/>
            <a:ext cx="799446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SPARROW IS PROBABLY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BIRDIEST BIRD THERE 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78819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585" y="2516400"/>
            <a:ext cx="692141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PROPERTY-BASED CLASSIFICATION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LIMITED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072697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20127"/>
            <a:ext cx="899780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3600" dirty="0">
                <a:solidFill>
                  <a:srgbClr val="FFFF00"/>
                </a:solidFill>
                <a:latin typeface="Montserrat SemiBold"/>
                <a:cs typeface="Montserrat SemiBold"/>
              </a:rPr>
              <a:t>STRIPES</a:t>
            </a: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 DO NOT A </a:t>
            </a:r>
            <a:r>
              <a:rPr lang="nb-NO" sz="3600" dirty="0">
                <a:solidFill>
                  <a:srgbClr val="FC00C9"/>
                </a:solidFill>
                <a:latin typeface="Montserrat SemiBold"/>
                <a:cs typeface="Montserrat SemiBold"/>
              </a:rPr>
              <a:t>ZEBRA</a:t>
            </a: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 MAKE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14201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553" y="2786400"/>
            <a:ext cx="592347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ELEANOR ROSCH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PROTOTYPE THEORY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24390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230" y="2786400"/>
            <a:ext cx="622588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UNTYPICAL IS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TOO UNTYPICAL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3" name="Rectangle 2"/>
          <p:cNvSpPr/>
          <p:nvPr/>
        </p:nvSpPr>
        <p:spPr>
          <a:xfrm>
            <a:off x="120960" y="263610"/>
            <a:ext cx="8932317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SHIPPING FIRST TIME CODE IS LIKE GOING INTO DEBT.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A little debt speeds development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 so long as it is paid back promptly with a rewrite...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The danger occurs when the debt is not repaid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. Every minute spent on not-quite-right code counts as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interest on that debt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. Entire engineering organizations can be brought to a stand-still under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the debt load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 of an unconsolidated implementation.</a:t>
            </a:r>
          </a:p>
          <a:p>
            <a:endParaRPr lang="nb-NO" sz="4400" dirty="0">
              <a:solidFill>
                <a:srgbClr val="FFFFFF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2366716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UNEQUAL IS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TOO UNEQUAL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11196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WHEN DOES A DONKEY BECOME A DONKEY?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4482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80" y="3121200"/>
            <a:ext cx="498969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IT DEPENDS!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39274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80" y="3121200"/>
            <a:ext cx="498969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WHO’S ASKING?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641972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804" y="3121200"/>
            <a:ext cx="596439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WHO’S ANSWERING?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37865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3" y="3121200"/>
            <a:ext cx="79193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DONKEY DOESN’T CARE!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58672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3" y="2516400"/>
            <a:ext cx="79193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DONKEY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BY ANY OTHER NAME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WOULD SMELL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THE SAME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78547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3" y="2516400"/>
            <a:ext cx="79193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WE PUT THINGS IN CATEGORIES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MAKE SENSE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OF REALITY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20505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793" y="2516400"/>
            <a:ext cx="581763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GENERALIZATION IS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HYPOTHESIS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ABOUT THE FUTURE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38068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793" y="2516400"/>
            <a:ext cx="581763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BEWARE ARTIFICIAL AD-HOC GENERALIZATIONS!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4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9AB695-6E73-43CB-80F1-19686A17CC84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TECHNICAL DEBT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GOOD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METAPHOR?</a:t>
            </a:r>
          </a:p>
        </p:txBody>
      </p:sp>
    </p:spTree>
    <p:extLst>
      <p:ext uri="{BB962C8B-B14F-4D97-AF65-F5344CB8AC3E}">
        <p14:creationId xmlns:p14="http://schemas.microsoft.com/office/powerpoint/2010/main" val="38859512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960" y="2151727"/>
            <a:ext cx="78028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I DO NOT BELIEVE THAT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NATURE FRUSTRATES US BY DESIGN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, BUT I REJOICE IN HER INTRANSIGENCE NONETHELESS.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</a:t>
            </a:r>
            <a:r>
              <a:rPr lang="en-US" sz="4000" dirty="0" err="1">
                <a:solidFill>
                  <a:srgbClr val="FC00C9"/>
                </a:solidFill>
                <a:latin typeface="Bebas Neue"/>
                <a:cs typeface="Bebas Neue"/>
              </a:rPr>
              <a:t>sj</a:t>
            </a: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 </a:t>
            </a:r>
            <a:r>
              <a:rPr lang="en-US" sz="4000" dirty="0" err="1">
                <a:solidFill>
                  <a:srgbClr val="FC00C9"/>
                </a:solidFill>
                <a:latin typeface="Bebas Neue"/>
                <a:cs typeface="Bebas Neue"/>
              </a:rPr>
              <a:t>gould</a:t>
            </a:r>
            <a:endParaRPr lang="en-US" sz="4000" dirty="0">
              <a:solidFill>
                <a:srgbClr val="FC00C9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53409438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5" y="2128625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WHY MODELLING IS HARD 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#2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THOSE DOING THE MODELLING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71527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4" y="3121200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 MAKES SOFTWARE?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00555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367" y="2786400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 OWNS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24982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273" y="1904400"/>
            <a:ext cx="79043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REST OF THE ORGANIZATION WOULD LOVE 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TO BE THE PROBLEM OF THE IT DEPARTMENT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612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960" y="2151727"/>
            <a:ext cx="78028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IF YOU REMAKE AWFUL SOFTWARE FROM SCRATCH WITHOUT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CHANGING THE CULTURE 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THAT CREATED IT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YOU’LL REMAKE AWFUL SOFTWARE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.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@MALK_ZAMETH</a:t>
            </a:r>
          </a:p>
        </p:txBody>
      </p:sp>
    </p:spTree>
    <p:extLst>
      <p:ext uri="{BB962C8B-B14F-4D97-AF65-F5344CB8AC3E}">
        <p14:creationId xmlns:p14="http://schemas.microsoft.com/office/powerpoint/2010/main" val="2777374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51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HOW DO COMMITTEES INVENT?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MEL CONWAY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9147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113" y="2786400"/>
            <a:ext cx="58576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CONWAY’S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HOMOMORPHISM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2714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23" y="2174400"/>
            <a:ext cx="695533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 ORGANIZATION TENDS TO PRODUCE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SELF-PORTRAITS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IN THE SYSTEMS IT CREATES 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31003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6" y="2516400"/>
            <a:ext cx="8769772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INVERSE CONWAY MANEUVER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REORGANIZE TO ENABLE ARCHITECTURAL CHANGE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164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CF222F-445C-481C-8D82-108FE43CB87E}"/>
              </a:ext>
            </a:extLst>
          </p:cNvPr>
          <p:cNvSpPr txBox="1">
            <a:spLocks/>
          </p:cNvSpPr>
          <p:nvPr/>
        </p:nvSpPr>
        <p:spPr>
          <a:xfrm>
            <a:off x="853866" y="2516400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GIVES US LANGUAGE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TALK ABOUT SOMETHING IMPORTANT!</a:t>
            </a:r>
          </a:p>
        </p:txBody>
      </p:sp>
    </p:spTree>
    <p:extLst>
      <p:ext uri="{BB962C8B-B14F-4D97-AF65-F5344CB8AC3E}">
        <p14:creationId xmlns:p14="http://schemas.microsoft.com/office/powerpoint/2010/main" val="228631497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6" y="2516400"/>
            <a:ext cx="8769772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SYSTEMS ARE ORGANIZATIONAL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CONCRETE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715084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3334" y="1843950"/>
            <a:ext cx="78973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COROLLARY TO CONWAY’S LAW: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IF YOU DESIGN A SYSTEM, BUT YOU DIDN’T DESIGN THE ORGANIZATION STRUCTURE, YOU’RE NOT THE SYSTEM’S DESIGNER.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@MATHIASVERRAES</a:t>
            </a:r>
          </a:p>
        </p:txBody>
      </p:sp>
    </p:spTree>
    <p:extLst>
      <p:ext uri="{BB962C8B-B14F-4D97-AF65-F5344CB8AC3E}">
        <p14:creationId xmlns:p14="http://schemas.microsoft.com/office/powerpoint/2010/main" val="8417274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1791" y="2516400"/>
            <a:ext cx="654708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DIVIDE BETWEEN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BUSINESS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IS PROBLEMATIC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85160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21" y="2516400"/>
            <a:ext cx="810447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SYSTEM ARCHITECTURE IS ENTERPRISE ARCHITECTURE AND VICE VERSA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22210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355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978" y="2786400"/>
            <a:ext cx="73938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WE HAVE COME A LONG WAY FROM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UGLY CODE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534011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4" y="2786400"/>
            <a:ext cx="810447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WHY DO WE STILL TALK ABOUT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21316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0" y="2516400"/>
            <a:ext cx="84484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CONSEQUENCES ARE MADE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MANIFEST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VISIBLE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AT THE TECHNICAL LEVEL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7874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" y="2516400"/>
            <a:ext cx="801016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DEVELOPERS LOOK 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SOLUTIONS TO SOFT PROBLEMS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878910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" y="2786400"/>
            <a:ext cx="801016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SOFT PROBLEMS ARE THE HARD PROBLEMS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706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8" name="Shape 6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22453" y="-26202"/>
            <a:ext cx="9823582" cy="688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03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841E9-1D1D-46F3-8AC0-E607FA19C3A3}"/>
              </a:ext>
            </a:extLst>
          </p:cNvPr>
          <p:cNvSpPr txBox="1">
            <a:spLocks/>
          </p:cNvSpPr>
          <p:nvPr/>
        </p:nvSpPr>
        <p:spPr>
          <a:xfrm>
            <a:off x="908892" y="2786332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PUTS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QUALITY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ON THE AGENDA!</a:t>
            </a:r>
          </a:p>
        </p:txBody>
      </p:sp>
    </p:spTree>
    <p:extLst>
      <p:ext uri="{BB962C8B-B14F-4D97-AF65-F5344CB8AC3E}">
        <p14:creationId xmlns:p14="http://schemas.microsoft.com/office/powerpoint/2010/main" val="32900919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463" y="2786400"/>
            <a:ext cx="589332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TASKS ARE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TEMPTING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66726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THEY FIT OUR TRAINING AND EXPERTISE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6672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11" y="251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THEY INVOLVE LITTLE IN TERMS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PSYCHOLOGY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POLITICS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27690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539" y="2786400"/>
            <a:ext cx="637717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THEY RARELY LEAD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49869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WORK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PUZZLE SOLVING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9879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WORK REVEALS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TENSIONS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47867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689" y="2516400"/>
            <a:ext cx="74053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MAY HAVE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REORGANIZE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IN ORDER TO BE ABLE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REFACTOR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31706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A MEME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SUCCESSFUL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4338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2FD6AB-C335-4EDE-AEA9-F1D2CD493271}"/>
              </a:ext>
            </a:extLst>
          </p:cNvPr>
          <p:cNvSpPr txBox="1">
            <a:spLocks/>
          </p:cNvSpPr>
          <p:nvPr/>
        </p:nvSpPr>
        <p:spPr>
          <a:xfrm>
            <a:off x="1657348" y="2515879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GREATEST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EXPLANATION POWER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348583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C0A60-C43A-420B-A1DE-08A9D924C369}"/>
              </a:ext>
            </a:extLst>
          </p:cNvPr>
          <p:cNvSpPr txBox="1">
            <a:spLocks/>
          </p:cNvSpPr>
          <p:nvPr/>
        </p:nvSpPr>
        <p:spPr>
          <a:xfrm>
            <a:off x="1347382" y="2516400"/>
            <a:ext cx="644923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MOST EFFECTIVE AT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REDUCING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COGNITIVE DISSONANCE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843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DAA0BD-5B26-4783-877A-5AE86B26B210}"/>
              </a:ext>
            </a:extLst>
          </p:cNvPr>
          <p:cNvSpPr txBox="1">
            <a:spLocks/>
          </p:cNvSpPr>
          <p:nvPr/>
        </p:nvSpPr>
        <p:spPr>
          <a:xfrm>
            <a:off x="853866" y="2786332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MAKES 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INVISIBLE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VISIBLE!</a:t>
            </a:r>
          </a:p>
        </p:txBody>
      </p:sp>
    </p:spTree>
    <p:extLst>
      <p:ext uri="{BB962C8B-B14F-4D97-AF65-F5344CB8AC3E}">
        <p14:creationId xmlns:p14="http://schemas.microsoft.com/office/powerpoint/2010/main" val="17258623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3386" y="2516400"/>
            <a:ext cx="7568138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THERE ARE</a:t>
            </a:r>
            <a:b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NO TECHNICAL SOLUTIONS 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TO TECHNICAL DEBT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9916480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98198" y="2786400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TECHNICAL DEBT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ISN’T TECHNICAL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013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1C43B-5441-4DC6-83E3-A3AFD4578702}"/>
              </a:ext>
            </a:extLst>
          </p:cNvPr>
          <p:cNvSpPr txBox="1">
            <a:spLocks/>
          </p:cNvSpPr>
          <p:nvPr/>
        </p:nvSpPr>
        <p:spPr>
          <a:xfrm>
            <a:off x="853866" y="2786332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THANK YOU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WARD CUNNINGHAM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23231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228247-2A6E-48F2-962A-D8D560BFE6C6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TECHNICAL DEBT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PROBLEMATIC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METAPHOR?</a:t>
            </a:r>
          </a:p>
        </p:txBody>
      </p:sp>
    </p:spTree>
    <p:extLst>
      <p:ext uri="{BB962C8B-B14F-4D97-AF65-F5344CB8AC3E}">
        <p14:creationId xmlns:p14="http://schemas.microsoft.com/office/powerpoint/2010/main" val="2105247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F96880-669F-4662-AFA4-5339BABEBA3E}"/>
              </a:ext>
            </a:extLst>
          </p:cNvPr>
          <p:cNvSpPr txBox="1">
            <a:spLocks/>
          </p:cNvSpPr>
          <p:nvPr/>
        </p:nvSpPr>
        <p:spPr>
          <a:xfrm>
            <a:off x="2029900" y="2786400"/>
            <a:ext cx="508419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MONETARY DEBT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QUANTIFIED</a:t>
            </a:r>
          </a:p>
        </p:txBody>
      </p:sp>
    </p:spTree>
    <p:extLst>
      <p:ext uri="{BB962C8B-B14F-4D97-AF65-F5344CB8AC3E}">
        <p14:creationId xmlns:p14="http://schemas.microsoft.com/office/powerpoint/2010/main" val="203423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0D63A5-C331-4CF1-82D0-1F9E1FF1324C}"/>
              </a:ext>
            </a:extLst>
          </p:cNvPr>
          <p:cNvSpPr txBox="1">
            <a:spLocks/>
          </p:cNvSpPr>
          <p:nvPr/>
        </p:nvSpPr>
        <p:spPr>
          <a:xfrm>
            <a:off x="1697254" y="2786400"/>
            <a:ext cx="574949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MEASURABLE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IS TECHNICAL DEBT?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021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436A05-9592-41B3-A126-590C34228B26}"/>
              </a:ext>
            </a:extLst>
          </p:cNvPr>
          <p:cNvSpPr txBox="1">
            <a:spLocks/>
          </p:cNvSpPr>
          <p:nvPr/>
        </p:nvSpPr>
        <p:spPr>
          <a:xfrm>
            <a:off x="207904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HOW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BIG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IS OUR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TECHNICAL DEBT?</a:t>
            </a:r>
          </a:p>
        </p:txBody>
      </p:sp>
    </p:spTree>
    <p:extLst>
      <p:ext uri="{BB962C8B-B14F-4D97-AF65-F5344CB8AC3E}">
        <p14:creationId xmlns:p14="http://schemas.microsoft.com/office/powerpoint/2010/main" val="3786027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A2B7E-4D9F-48EC-89D4-F88FB86BE863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ARE WE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TECHNICALLY SOLVENT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4147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4C338-70A6-4E59-97D5-9306B5F6E53F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CAN WE GO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TECHNICALLY BANKRUPT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???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586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026680-C524-4848-830B-11D1B3D3E3EE}"/>
              </a:ext>
            </a:extLst>
          </p:cNvPr>
          <p:cNvSpPr txBox="1">
            <a:spLocks/>
          </p:cNvSpPr>
          <p:nvPr/>
        </p:nvSpPr>
        <p:spPr>
          <a:xfrm>
            <a:off x="1549400" y="2786332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REALLY?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721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623" y="2786400"/>
            <a:ext cx="61247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IS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325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BD66B6-C695-4A63-8079-EE4A36529C3D}"/>
              </a:ext>
            </a:extLst>
          </p:cNvPr>
          <p:cNvSpPr txBox="1">
            <a:spLocks/>
          </p:cNvSpPr>
          <p:nvPr/>
        </p:nvSpPr>
        <p:spPr>
          <a:xfrm>
            <a:off x="1549400" y="25164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WHAT DOES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 LOOK LIKE?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477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D20948-E50E-45B5-8585-251570D43E5B}"/>
              </a:ext>
            </a:extLst>
          </p:cNvPr>
          <p:cNvSpPr txBox="1">
            <a:spLocks/>
          </p:cNvSpPr>
          <p:nvPr/>
        </p:nvSpPr>
        <p:spPr>
          <a:xfrm>
            <a:off x="1549400" y="31212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”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UGLY CODE</a:t>
            </a: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”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117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632050-64CE-4283-B27A-AED7AE36F74B}"/>
              </a:ext>
            </a:extLst>
          </p:cNvPr>
          <p:cNvSpPr txBox="1">
            <a:spLocks/>
          </p:cNvSpPr>
          <p:nvPr/>
        </p:nvSpPr>
        <p:spPr>
          <a:xfrm>
            <a:off x="1549400" y="2786332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WHAT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CAUSES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 TECHNICAL DEBT?</a:t>
            </a:r>
            <a:endParaRPr lang="nb-NO" sz="4000" dirty="0">
              <a:solidFill>
                <a:srgbClr val="FFFFFF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85802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25E10-87D1-4ED0-B283-B02E955F7B1B}"/>
              </a:ext>
            </a:extLst>
          </p:cNvPr>
          <p:cNvSpPr txBox="1">
            <a:spLocks/>
          </p:cNvSpPr>
          <p:nvPr/>
        </p:nvSpPr>
        <p:spPr>
          <a:xfrm>
            <a:off x="1549400" y="2786332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WHAT MAKES THE CODE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UGLY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FF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727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7B120-F03A-4ED8-A5EE-76910FD1BCAC}"/>
              </a:ext>
            </a:extLst>
          </p:cNvPr>
          <p:cNvSpPr txBox="1">
            <a:spLocks/>
          </p:cNvSpPr>
          <p:nvPr/>
        </p:nvSpPr>
        <p:spPr>
          <a:xfrm>
            <a:off x="1549400" y="31212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LACK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TIME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676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1DAAC2-5BFA-4FCC-B0B5-47CE3E5E2536}"/>
              </a:ext>
            </a:extLst>
          </p:cNvPr>
          <p:cNvSpPr txBox="1">
            <a:spLocks/>
          </p:cNvSpPr>
          <p:nvPr/>
        </p:nvSpPr>
        <p:spPr>
          <a:xfrm>
            <a:off x="627062" y="2786332"/>
            <a:ext cx="779494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MY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PROJECT MANAGER 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DOESN’T UNDERSTAND ME?</a:t>
            </a:r>
          </a:p>
        </p:txBody>
      </p:sp>
    </p:spTree>
    <p:extLst>
      <p:ext uri="{BB962C8B-B14F-4D97-AF65-F5344CB8AC3E}">
        <p14:creationId xmlns:p14="http://schemas.microsoft.com/office/powerpoint/2010/main" val="161044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3C004-D351-4770-9821-9FB1F46A67B0}"/>
              </a:ext>
            </a:extLst>
          </p:cNvPr>
          <p:cNvSpPr txBox="1">
            <a:spLocks/>
          </p:cNvSpPr>
          <p:nvPr/>
        </p:nvSpPr>
        <p:spPr>
          <a:xfrm>
            <a:off x="627062" y="2786332"/>
            <a:ext cx="779494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UX PEOPLE 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ARE UNREALISTIC DREAMERS?</a:t>
            </a:r>
          </a:p>
        </p:txBody>
      </p:sp>
    </p:spTree>
    <p:extLst>
      <p:ext uri="{BB962C8B-B14F-4D97-AF65-F5344CB8AC3E}">
        <p14:creationId xmlns:p14="http://schemas.microsoft.com/office/powerpoint/2010/main" val="378013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C9218D-9497-4544-AE45-7F6FE42215B5}"/>
              </a:ext>
            </a:extLst>
          </p:cNvPr>
          <p:cNvSpPr txBox="1">
            <a:spLocks/>
          </p:cNvSpPr>
          <p:nvPr/>
        </p:nvSpPr>
        <p:spPr>
          <a:xfrm>
            <a:off x="627062" y="2786332"/>
            <a:ext cx="779494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PREVIOUS DEVELOPER 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WAS INCOMPETENT?</a:t>
            </a:r>
          </a:p>
        </p:txBody>
      </p:sp>
    </p:spTree>
    <p:extLst>
      <p:ext uri="{BB962C8B-B14F-4D97-AF65-F5344CB8AC3E}">
        <p14:creationId xmlns:p14="http://schemas.microsoft.com/office/powerpoint/2010/main" val="2896888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BD66B6-C695-4A63-8079-EE4A36529C3D}"/>
              </a:ext>
            </a:extLst>
          </p:cNvPr>
          <p:cNvSpPr txBox="1">
            <a:spLocks/>
          </p:cNvSpPr>
          <p:nvPr/>
        </p:nvSpPr>
        <p:spPr>
          <a:xfrm>
            <a:off x="1549400" y="25164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WHAT DOES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 LOOK LIKE?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955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A491F-11F9-404F-90A4-2211E08B09CC}"/>
              </a:ext>
            </a:extLst>
          </p:cNvPr>
          <p:cNvSpPr txBox="1">
            <a:spLocks/>
          </p:cNvSpPr>
          <p:nvPr/>
        </p:nvSpPr>
        <p:spPr>
          <a:xfrm>
            <a:off x="1301056" y="2516400"/>
            <a:ext cx="654188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HEAPS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FLAGS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,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BRANCHES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INDIRECTIONS</a:t>
            </a:r>
          </a:p>
        </p:txBody>
      </p:sp>
    </p:spTree>
    <p:extLst>
      <p:ext uri="{BB962C8B-B14F-4D97-AF65-F5344CB8AC3E}">
        <p14:creationId xmlns:p14="http://schemas.microsoft.com/office/powerpoint/2010/main" val="249060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623" y="2786400"/>
            <a:ext cx="61247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DEBT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AS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MEME</a:t>
            </a:r>
          </a:p>
        </p:txBody>
      </p:sp>
    </p:spTree>
    <p:extLst>
      <p:ext uri="{BB962C8B-B14F-4D97-AF65-F5344CB8AC3E}">
        <p14:creationId xmlns:p14="http://schemas.microsoft.com/office/powerpoint/2010/main" val="68571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lassholder for innho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1"/>
            <a:ext cx="9144000" cy="70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160F23-6C18-4912-88DB-24C620379613}"/>
              </a:ext>
            </a:extLst>
          </p:cNvPr>
          <p:cNvSpPr txBox="1">
            <a:spLocks/>
          </p:cNvSpPr>
          <p:nvPr/>
        </p:nvSpPr>
        <p:spPr>
          <a:xfrm>
            <a:off x="776805" y="2516400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DIFFICULT TO DETERMINE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WHERE ONE THING ENDS AND ANOTHER BEGINS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45951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0A9675-11DA-4138-810D-1E8672D5FD1C}"/>
              </a:ext>
            </a:extLst>
          </p:cNvPr>
          <p:cNvSpPr txBox="1">
            <a:spLocks/>
          </p:cNvSpPr>
          <p:nvPr/>
        </p:nvSpPr>
        <p:spPr>
          <a:xfrm>
            <a:off x="776805" y="2516400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DIFFICULT TO ISOLATE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CODE RELATED TO A SINGLE FEATURE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4446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710766-B820-4D8F-B2EA-46EE6D483459}"/>
              </a:ext>
            </a:extLst>
          </p:cNvPr>
          <p:cNvSpPr txBox="1">
            <a:spLocks/>
          </p:cNvSpPr>
          <p:nvPr/>
        </p:nvSpPr>
        <p:spPr>
          <a:xfrm>
            <a:off x="786256" y="2786332"/>
            <a:ext cx="727286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DIFFICULT TO PREDICT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EFFECT OF CHANGES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62794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9D25A5-13E8-45E2-89D1-C59FCA518C54}"/>
              </a:ext>
            </a:extLst>
          </p:cNvPr>
          <p:cNvSpPr txBox="1">
            <a:spLocks/>
          </p:cNvSpPr>
          <p:nvPr/>
        </p:nvSpPr>
        <p:spPr>
          <a:xfrm>
            <a:off x="786255" y="2786332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DIFFICULT TO REASON 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ABOUT THE CODE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7913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2331" y="2786400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DOES THIS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INDICATE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975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7286" y="251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THAT THE PRODUCT OWNER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DOESN’T UNDERSTAND TECHNOLOGY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3582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1444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THE PREVIOUS DEVELOPER USED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WRONG FRAMEWORK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FOR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92801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16496" y="251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WE SHOULD INTRODUCE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MICRO SERVICES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6400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6496" y="278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WE NEED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NOSQL DATABASE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88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748EBAB-5146-458A-AFE2-2A68834F8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1" descr="internet-meme.png">
            <a:extLst>
              <a:ext uri="{FF2B5EF4-FFF2-40B4-BE49-F238E27FC236}">
                <a16:creationId xmlns:a16="http://schemas.microsoft.com/office/drawing/2014/main" id="{2378D6BB-299F-48FC-B66E-9F8B5C921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0922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64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16496" y="278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WE SHOULD GO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SERVERLESS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504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16496" y="278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MOVE EVERYTHING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KUBERNETES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918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17200" y="31212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2039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6000" y="3121200"/>
            <a:ext cx="855808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(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MUCH WAS OBVIOUS. 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3126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3746" y="251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BUT IT’S ALSO OBVIOUS THAT SOMETHING HAS GONE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FUNDAMENTALLY WRONG</a:t>
            </a:r>
          </a:p>
        </p:txBody>
      </p:sp>
    </p:spTree>
    <p:extLst>
      <p:ext uri="{BB962C8B-B14F-4D97-AF65-F5344CB8AC3E}">
        <p14:creationId xmlns:p14="http://schemas.microsoft.com/office/powerpoint/2010/main" val="3722844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CAPTURING THE BUSINESS DOMAIN IN SOFTWARE</a:t>
            </a:r>
          </a:p>
        </p:txBody>
      </p:sp>
    </p:spTree>
    <p:extLst>
      <p:ext uri="{BB962C8B-B14F-4D97-AF65-F5344CB8AC3E}">
        <p14:creationId xmlns:p14="http://schemas.microsoft.com/office/powerpoint/2010/main" val="2988371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UNDERSTANDING THE BUSINESS DOMAIN</a:t>
            </a:r>
          </a:p>
        </p:txBody>
      </p:sp>
    </p:spTree>
    <p:extLst>
      <p:ext uri="{BB962C8B-B14F-4D97-AF65-F5344CB8AC3E}">
        <p14:creationId xmlns:p14="http://schemas.microsoft.com/office/powerpoint/2010/main" val="566121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MAKING AND ENFORCING DECISIONS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FINDING A SUITABLE REPRESENTATION OF THE DOMAIN IN SOFTWARE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18902" y="2786400"/>
            <a:ext cx="690997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WE HAVE A WORD 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FOR THIS PROCESS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44C4CE-3A93-434E-AA36-D6415054B79D}"/>
              </a:ext>
            </a:extLst>
          </p:cNvPr>
          <p:cNvSpPr txBox="1">
            <a:spLocks/>
          </p:cNvSpPr>
          <p:nvPr/>
        </p:nvSpPr>
        <p:spPr>
          <a:xfrm>
            <a:off x="1509623" y="3120127"/>
            <a:ext cx="61247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MEME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TICS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55230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93473" y="3121200"/>
            <a:ext cx="567011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873956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5775" y="3121200"/>
            <a:ext cx="769623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MODELLING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HAS FAILED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8574" y="2682772"/>
            <a:ext cx="841822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WHAT IS THE NAME OF THE TOOL WE USE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CONTAIN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CONQUER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COMPLEXITY?</a:t>
            </a:r>
          </a:p>
        </p:txBody>
      </p:sp>
    </p:spTree>
    <p:extLst>
      <p:ext uri="{BB962C8B-B14F-4D97-AF65-F5344CB8AC3E}">
        <p14:creationId xmlns:p14="http://schemas.microsoft.com/office/powerpoint/2010/main" val="3825221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93473" y="3121200"/>
            <a:ext cx="567011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79032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8574" y="2682772"/>
            <a:ext cx="841822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WHAT IS THE NAME OF THE TOOL WE USE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CREATE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COMPOUND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COMPLEXITY?</a:t>
            </a:r>
          </a:p>
        </p:txBody>
      </p:sp>
    </p:spTree>
    <p:extLst>
      <p:ext uri="{BB962C8B-B14F-4D97-AF65-F5344CB8AC3E}">
        <p14:creationId xmlns:p14="http://schemas.microsoft.com/office/powerpoint/2010/main" val="1592553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93473" y="3121200"/>
            <a:ext cx="567011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468883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40893" y="2516400"/>
            <a:ext cx="765087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MODELLING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APPLYING ABSTRACTION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TO A PROBLEM DOMAIN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61569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40893" y="2516400"/>
            <a:ext cx="765087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MODELLING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DEFINING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WHAT THE PROBLEM DOMAIN IS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12360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6082" y="2174400"/>
            <a:ext cx="88113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WORKING CONTINOUSLY TO UNDERSTAND AND ARTICULATE THE PROBLEM TO SOLVE IS NOT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BIG DESIGN UP FRONT</a:t>
            </a: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7526" y="278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“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You're wise to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make the software reflect your understanding 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as best you can</a:t>
            </a: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”</a:t>
            </a:r>
            <a:endParaRPr lang="nb-NO" sz="4000" dirty="0">
              <a:solidFill>
                <a:srgbClr val="FC00C9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6C91CC-ED31-4017-9D86-ADB6D44F2BC6}"/>
              </a:ext>
            </a:extLst>
          </p:cNvPr>
          <p:cNvSpPr txBox="1">
            <a:spLocks/>
          </p:cNvSpPr>
          <p:nvPr/>
        </p:nvSpPr>
        <p:spPr>
          <a:xfrm>
            <a:off x="1509623" y="2786400"/>
            <a:ext cx="61247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SELF-REPLICATING UNIT OF THOUGHT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50403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6497" y="2786400"/>
            <a:ext cx="7499668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HOW CAN WE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PAY OFF 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TECHNICAL DEBT?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31212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(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 EVERYBODY NOW </a:t>
            </a: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713015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REFACTORING!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5774" y="2516400"/>
            <a:ext cx="765087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WHICH REFACTORING FIXES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 TANGLED MESS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OF WEAK ABSTRACTIONS?</a:t>
            </a:r>
          </a:p>
        </p:txBody>
      </p:sp>
      <p:pic>
        <p:nvPicPr>
          <p:cNvPr id="8" name="Picture 7" descr="thinking-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80" y="4724361"/>
            <a:ext cx="1630262" cy="16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lassholder for innho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42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7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41171" y="2012453"/>
            <a:ext cx="6279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A rewrite will end up with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the same problems 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as the original unless you close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the understanding gap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.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@</a:t>
            </a:r>
            <a:r>
              <a:rPr lang="en-US" sz="4000" dirty="0" err="1">
                <a:solidFill>
                  <a:srgbClr val="FC00C9"/>
                </a:solidFill>
                <a:latin typeface="Bebas Neue"/>
                <a:cs typeface="Bebas Neue"/>
              </a:rPr>
              <a:t>sarahmei</a:t>
            </a:r>
            <a:endParaRPr lang="en-US" sz="4000" dirty="0">
              <a:solidFill>
                <a:srgbClr val="FC00C9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432520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18902" y="2786400"/>
            <a:ext cx="690997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NO REFACTORING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WITHOUT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REMODELLING</a:t>
            </a:r>
          </a:p>
        </p:txBody>
      </p:sp>
    </p:spTree>
    <p:extLst>
      <p:ext uri="{BB962C8B-B14F-4D97-AF65-F5344CB8AC3E}">
        <p14:creationId xmlns:p14="http://schemas.microsoft.com/office/powerpoint/2010/main" val="2176182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30587" y="2786400"/>
            <a:ext cx="6471488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ANYTHING ELSE IS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DEVELOPER HUBRIS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64" y="315959"/>
            <a:ext cx="5608806" cy="622608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2337" y="1978252"/>
            <a:ext cx="3654059" cy="2780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Arial"/>
              <a:buNone/>
              <a:defRPr sz="2000" b="0" i="0" kern="1200">
                <a:solidFill>
                  <a:schemeClr val="bg1"/>
                </a:solidFill>
                <a:latin typeface="LFT Etica Regular"/>
                <a:ea typeface="+mn-ea"/>
                <a:cs typeface="LFT Etica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SOFTWARE CRAFTSMAN </a:t>
            </a:r>
            <a:r>
              <a:rPr lang="nb-NO" sz="4000" dirty="0">
                <a:latin typeface="Montserrat SemiBold"/>
                <a:cs typeface="Montserrat SemiBold"/>
              </a:rPr>
              <a:t>TO THE RESCUE</a:t>
            </a:r>
          </a:p>
        </p:txBody>
      </p:sp>
    </p:spTree>
    <p:extLst>
      <p:ext uri="{BB962C8B-B14F-4D97-AF65-F5344CB8AC3E}">
        <p14:creationId xmlns:p14="http://schemas.microsoft.com/office/powerpoint/2010/main" val="1737633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pic>
        <p:nvPicPr>
          <p:cNvPr id="2" name="Picture 1" descr="coyote-crafts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DFB500-212F-4EE2-8D2F-20F0EC896A01}"/>
              </a:ext>
            </a:extLst>
          </p:cNvPr>
          <p:cNvSpPr txBox="1">
            <a:spLocks/>
          </p:cNvSpPr>
          <p:nvPr/>
        </p:nvSpPr>
        <p:spPr>
          <a:xfrm>
            <a:off x="1657348" y="2786400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COPIED FROM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BRAIN</a:t>
            </a:r>
            <a:r>
              <a:rPr lang="nb-NO" sz="4000" dirty="0">
                <a:solidFill>
                  <a:srgbClr val="88FF08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959705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840" y="2786400"/>
            <a:ext cx="83541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SO-CALLED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BEST PRACTICES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7939" y="2516400"/>
            <a:ext cx="715190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CLEAN CODE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CAN NOT AND WILL NOT SAVE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ROTTEN MODEL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93473" y="2786400"/>
            <a:ext cx="57608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WILL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WASTE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TIME AND MONEY!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5948" y="2786400"/>
            <a:ext cx="639588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FIX THE MODEL FIRST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THEN THE CODE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9142" y="3121200"/>
            <a:ext cx="715190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ARE WE DONE NOW?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78352" y="2786400"/>
            <a:ext cx="579107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HOW DO WE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FIX THE MODEL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12028" y="2786400"/>
            <a:ext cx="610860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WHAT CAUSES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MODELLING DEBT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2079" y="3121200"/>
            <a:ext cx="805912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(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OMG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 HERE WE GO AGAIN! </a:t>
            </a: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82818" y="3121200"/>
            <a:ext cx="718214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latin typeface="Montserrat SemiBold"/>
                <a:cs typeface="Montserrat SemiBold"/>
              </a:rPr>
              <a:t>THE STORY OF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EQUEST</a:t>
            </a:r>
          </a:p>
        </p:txBody>
      </p:sp>
    </p:spTree>
    <p:extLst>
      <p:ext uri="{BB962C8B-B14F-4D97-AF65-F5344CB8AC3E}">
        <p14:creationId xmlns:p14="http://schemas.microsoft.com/office/powerpoint/2010/main" val="31956340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17525" y="777883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</a:t>
            </a:r>
          </a:p>
        </p:txBody>
      </p:sp>
    </p:spTree>
    <p:extLst>
      <p:ext uri="{BB962C8B-B14F-4D97-AF65-F5344CB8AC3E}">
        <p14:creationId xmlns:p14="http://schemas.microsoft.com/office/powerpoint/2010/main" val="295480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DFB500-212F-4EE2-8D2F-20F0EC896A01}"/>
              </a:ext>
            </a:extLst>
          </p:cNvPr>
          <p:cNvSpPr txBox="1">
            <a:spLocks/>
          </p:cNvSpPr>
          <p:nvPr/>
        </p:nvSpPr>
        <p:spPr>
          <a:xfrm>
            <a:off x="1657348" y="3120127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VIRUS OF 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1770287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752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NEW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  <p:pic>
        <p:nvPicPr>
          <p:cNvPr id="10" name="Picture 2" descr="donkey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235200"/>
            <a:ext cx="3009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531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SHORT</a:t>
            </a:r>
            <a:r>
              <a:rPr lang="nb-NO" sz="4000" dirty="0">
                <a:latin typeface="Montserrat SemiBold"/>
                <a:cs typeface="Montserrat SemiBold"/>
              </a:rPr>
              <a:t>,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STRONG</a:t>
            </a:r>
            <a:r>
              <a:rPr lang="nb-NO" sz="4000" dirty="0"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STUBBORN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  <p:pic>
        <p:nvPicPr>
          <p:cNvPr id="7" name="Picture 2" descr="donkey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235200"/>
            <a:ext cx="3009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HORSE?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HORSE?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76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HORSE?</a:t>
            </a:r>
          </a:p>
        </p:txBody>
      </p:sp>
      <p:pic>
        <p:nvPicPr>
          <p:cNvPr id="8" name="Picture 2" descr="donkey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10" y="2235200"/>
            <a:ext cx="3009900" cy="2387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2885" y="2663933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9600" dirty="0">
                <a:latin typeface="Montserrat SemiBold"/>
                <a:cs typeface="Montserrat SemiBold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REGULAR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TYPICAL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TRUE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AN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OLD-FASHIONED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01.02.2019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HORSE-HORSE</a:t>
            </a:r>
          </a:p>
        </p:txBody>
      </p:sp>
    </p:spTree>
    <p:extLst>
      <p:ext uri="{BB962C8B-B14F-4D97-AF65-F5344CB8AC3E}">
        <p14:creationId xmlns:p14="http://schemas.microsoft.com/office/powerpoint/2010/main" val="193196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6083</TotalTime>
  <Words>1856</Words>
  <Application>Microsoft Office PowerPoint</Application>
  <PresentationFormat>Skjermfremvisning (4:3)</PresentationFormat>
  <Paragraphs>669</Paragraphs>
  <Slides>211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211</vt:i4>
      </vt:variant>
    </vt:vector>
  </HeadingPairs>
  <TitlesOfParts>
    <vt:vector size="219" baseType="lpstr">
      <vt:lpstr>Arial</vt:lpstr>
      <vt:lpstr>Bebas Neue</vt:lpstr>
      <vt:lpstr>Calibri</vt:lpstr>
      <vt:lpstr>Fira Code Regular</vt:lpstr>
      <vt:lpstr>Fira Code Retina</vt:lpstr>
      <vt:lpstr>Montserrat Black</vt:lpstr>
      <vt:lpstr>Montserrat SemiBold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862</cp:revision>
  <dcterms:created xsi:type="dcterms:W3CDTF">2018-06-05T15:34:19Z</dcterms:created>
  <dcterms:modified xsi:type="dcterms:W3CDTF">2019-02-01T11:15:30Z</dcterms:modified>
</cp:coreProperties>
</file>